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66" r:id="rId3"/>
    <p:sldId id="259" r:id="rId4"/>
    <p:sldId id="258" r:id="rId5"/>
    <p:sldId id="267" r:id="rId6"/>
    <p:sldId id="272" r:id="rId7"/>
    <p:sldId id="257" r:id="rId8"/>
    <p:sldId id="271" r:id="rId9"/>
    <p:sldId id="260" r:id="rId10"/>
    <p:sldId id="286" r:id="rId11"/>
    <p:sldId id="288" r:id="rId12"/>
    <p:sldId id="285" r:id="rId13"/>
    <p:sldId id="280" r:id="rId14"/>
  </p:sldIdLst>
  <p:sldSz cx="9144000" cy="5143500" type="screen16x9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Muli" panose="020B0604020202020204" charset="0"/>
      <p:regular r:id="rId20"/>
      <p:bold r:id="rId21"/>
      <p:italic r:id="rId22"/>
      <p:boldItalic r:id="rId23"/>
    </p:embeddedFont>
    <p:embeddedFont>
      <p:font typeface="Nixie One" panose="020B0604020202020204" charset="0"/>
      <p:regular r:id="rId24"/>
    </p:embeddedFont>
    <p:embeddedFont>
      <p:font typeface="Ubuntu" panose="020B0504030602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21"/>
    <a:srgbClr val="00E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38D2F2-2BA6-4F10-B74A-BAB6420DB11B}" v="9" dt="2019-10-26T17:31:03.041"/>
  </p1510:revLst>
</p1510:revInfo>
</file>

<file path=ppt/tableStyles.xml><?xml version="1.0" encoding="utf-8"?>
<a:tblStyleLst xmlns:a="http://schemas.openxmlformats.org/drawingml/2006/main" def="{D60DC065-48CF-47B4-B51A-F5A0E1C65074}">
  <a:tblStyle styleId="{D60DC065-48CF-47B4-B51A-F5A0E1C65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Villalobos" userId="c1e48a3d-500f-4e06-84af-14dac2d7b165" providerId="ADAL" clId="{4F38D2F2-2BA6-4F10-B74A-BAB6420DB11B}"/>
    <pc:docChg chg="undo custSel modSld">
      <pc:chgData name="Sergio Villalobos" userId="c1e48a3d-500f-4e06-84af-14dac2d7b165" providerId="ADAL" clId="{4F38D2F2-2BA6-4F10-B74A-BAB6420DB11B}" dt="2019-10-26T17:31:02.941" v="79" actId="20577"/>
      <pc:docMkLst>
        <pc:docMk/>
      </pc:docMkLst>
      <pc:sldChg chg="modSp">
        <pc:chgData name="Sergio Villalobos" userId="c1e48a3d-500f-4e06-84af-14dac2d7b165" providerId="ADAL" clId="{4F38D2F2-2BA6-4F10-B74A-BAB6420DB11B}" dt="2019-10-26T17:28:31.860" v="0" actId="207"/>
        <pc:sldMkLst>
          <pc:docMk/>
          <pc:sldMk cId="0" sldId="256"/>
        </pc:sldMkLst>
        <pc:spChg chg="mod">
          <ac:chgData name="Sergio Villalobos" userId="c1e48a3d-500f-4e06-84af-14dac2d7b165" providerId="ADAL" clId="{4F38D2F2-2BA6-4F10-B74A-BAB6420DB11B}" dt="2019-10-26T17:28:31.860" v="0" actId="207"/>
          <ac:spMkLst>
            <pc:docMk/>
            <pc:sldMk cId="0" sldId="256"/>
            <ac:spMk id="3" creationId="{B4863EFE-80A6-4E0B-9DDE-EA48C1356AA1}"/>
          </ac:spMkLst>
        </pc:spChg>
      </pc:sldChg>
      <pc:sldChg chg="modSp setBg">
        <pc:chgData name="Sergio Villalobos" userId="c1e48a3d-500f-4e06-84af-14dac2d7b165" providerId="ADAL" clId="{4F38D2F2-2BA6-4F10-B74A-BAB6420DB11B}" dt="2019-10-26T17:29:35.610" v="6" actId="1076"/>
        <pc:sldMkLst>
          <pc:docMk/>
          <pc:sldMk cId="0" sldId="266"/>
        </pc:sldMkLst>
        <pc:spChg chg="mod">
          <ac:chgData name="Sergio Villalobos" userId="c1e48a3d-500f-4e06-84af-14dac2d7b165" providerId="ADAL" clId="{4F38D2F2-2BA6-4F10-B74A-BAB6420DB11B}" dt="2019-10-26T17:29:35.610" v="6" actId="1076"/>
          <ac:spMkLst>
            <pc:docMk/>
            <pc:sldMk cId="0" sldId="266"/>
            <ac:spMk id="423" creationId="{00000000-0000-0000-0000-000000000000}"/>
          </ac:spMkLst>
        </pc:spChg>
      </pc:sldChg>
      <pc:sldChg chg="modSp">
        <pc:chgData name="Sergio Villalobos" userId="c1e48a3d-500f-4e06-84af-14dac2d7b165" providerId="ADAL" clId="{4F38D2F2-2BA6-4F10-B74A-BAB6420DB11B}" dt="2019-10-26T17:31:02.941" v="79" actId="20577"/>
        <pc:sldMkLst>
          <pc:docMk/>
          <pc:sldMk cId="0" sldId="280"/>
        </pc:sldMkLst>
        <pc:spChg chg="mod">
          <ac:chgData name="Sergio Villalobos" userId="c1e48a3d-500f-4e06-84af-14dac2d7b165" providerId="ADAL" clId="{4F38D2F2-2BA6-4F10-B74A-BAB6420DB11B}" dt="2019-10-26T17:31:02.941" v="79" actId="20577"/>
          <ac:spMkLst>
            <pc:docMk/>
            <pc:sldMk cId="0" sldId="280"/>
            <ac:spMk id="574" creationId="{00000000-0000-0000-0000-000000000000}"/>
          </ac:spMkLst>
        </pc:spChg>
      </pc:sldChg>
    </pc:docChg>
  </pc:docChgLst>
  <pc:docChgLst>
    <pc:chgData name="Sergio Villalobos" userId="c1e48a3d-500f-4e06-84af-14dac2d7b165" providerId="ADAL" clId="{596342FB-FF3E-42F2-97B0-56958388B6D0}"/>
    <pc:docChg chg="undo modSld">
      <pc:chgData name="Sergio Villalobos" userId="c1e48a3d-500f-4e06-84af-14dac2d7b165" providerId="ADAL" clId="{596342FB-FF3E-42F2-97B0-56958388B6D0}" dt="2019-09-30T15:46:11.801" v="109" actId="20577"/>
      <pc:docMkLst>
        <pc:docMk/>
      </pc:docMkLst>
      <pc:sldChg chg="modSp">
        <pc:chgData name="Sergio Villalobos" userId="c1e48a3d-500f-4e06-84af-14dac2d7b165" providerId="ADAL" clId="{596342FB-FF3E-42F2-97B0-56958388B6D0}" dt="2019-09-30T14:56:29.085" v="105" actId="20577"/>
        <pc:sldMkLst>
          <pc:docMk/>
          <pc:sldMk cId="0" sldId="258"/>
        </pc:sldMkLst>
        <pc:spChg chg="mod">
          <ac:chgData name="Sergio Villalobos" userId="c1e48a3d-500f-4e06-84af-14dac2d7b165" providerId="ADAL" clId="{596342FB-FF3E-42F2-97B0-56958388B6D0}" dt="2019-09-30T14:56:29.085" v="105" actId="20577"/>
          <ac:spMkLst>
            <pc:docMk/>
            <pc:sldMk cId="0" sldId="258"/>
            <ac:spMk id="351" creationId="{00000000-0000-0000-0000-000000000000}"/>
          </ac:spMkLst>
        </pc:spChg>
      </pc:sldChg>
      <pc:sldChg chg="modSp">
        <pc:chgData name="Sergio Villalobos" userId="c1e48a3d-500f-4e06-84af-14dac2d7b165" providerId="ADAL" clId="{596342FB-FF3E-42F2-97B0-56958388B6D0}" dt="2019-09-30T15:46:11.801" v="109" actId="20577"/>
        <pc:sldMkLst>
          <pc:docMk/>
          <pc:sldMk cId="0" sldId="260"/>
        </pc:sldMkLst>
        <pc:spChg chg="mod">
          <ac:chgData name="Sergio Villalobos" userId="c1e48a3d-500f-4e06-84af-14dac2d7b165" providerId="ADAL" clId="{596342FB-FF3E-42F2-97B0-56958388B6D0}" dt="2019-09-30T15:46:06.659" v="107" actId="20577"/>
          <ac:spMkLst>
            <pc:docMk/>
            <pc:sldMk cId="0" sldId="260"/>
            <ac:spMk id="366" creationId="{00000000-0000-0000-0000-000000000000}"/>
          </ac:spMkLst>
        </pc:spChg>
        <pc:spChg chg="mod">
          <ac:chgData name="Sergio Villalobos" userId="c1e48a3d-500f-4e06-84af-14dac2d7b165" providerId="ADAL" clId="{596342FB-FF3E-42F2-97B0-56958388B6D0}" dt="2019-09-30T15:46:11.801" v="109" actId="20577"/>
          <ac:spMkLst>
            <pc:docMk/>
            <pc:sldMk cId="0" sldId="260"/>
            <ac:spMk id="411" creationId="{701EDE5C-F753-4E29-A707-86787D0B3C8B}"/>
          </ac:spMkLst>
        </pc:spChg>
      </pc:sldChg>
      <pc:sldChg chg="modSp">
        <pc:chgData name="Sergio Villalobos" userId="c1e48a3d-500f-4e06-84af-14dac2d7b165" providerId="ADAL" clId="{596342FB-FF3E-42F2-97B0-56958388B6D0}" dt="2019-09-30T14:03:52.015" v="103" actId="1076"/>
        <pc:sldMkLst>
          <pc:docMk/>
          <pc:sldMk cId="0" sldId="267"/>
        </pc:sldMkLst>
        <pc:spChg chg="mod">
          <ac:chgData name="Sergio Villalobos" userId="c1e48a3d-500f-4e06-84af-14dac2d7b165" providerId="ADAL" clId="{596342FB-FF3E-42F2-97B0-56958388B6D0}" dt="2019-09-30T14:03:04.653" v="96" actId="1076"/>
          <ac:spMkLst>
            <pc:docMk/>
            <pc:sldMk cId="0" sldId="267"/>
            <ac:spMk id="8" creationId="{0877E4C1-5317-459A-992C-F933880FAD23}"/>
          </ac:spMkLst>
        </pc:spChg>
        <pc:spChg chg="mod">
          <ac:chgData name="Sergio Villalobos" userId="c1e48a3d-500f-4e06-84af-14dac2d7b165" providerId="ADAL" clId="{596342FB-FF3E-42F2-97B0-56958388B6D0}" dt="2019-09-30T14:03:21.486" v="98" actId="14100"/>
          <ac:spMkLst>
            <pc:docMk/>
            <pc:sldMk cId="0" sldId="267"/>
            <ac:spMk id="9" creationId="{18591A98-0213-4C25-A7E3-7713E72F5C0E}"/>
          </ac:spMkLst>
        </pc:spChg>
        <pc:spChg chg="mod">
          <ac:chgData name="Sergio Villalobos" userId="c1e48a3d-500f-4e06-84af-14dac2d7b165" providerId="ADAL" clId="{596342FB-FF3E-42F2-97B0-56958388B6D0}" dt="2019-09-30T14:03:34.004" v="100" actId="14100"/>
          <ac:spMkLst>
            <pc:docMk/>
            <pc:sldMk cId="0" sldId="267"/>
            <ac:spMk id="10" creationId="{FCCC1A7A-B39C-4ADC-BBD9-74843A9CF7A3}"/>
          </ac:spMkLst>
        </pc:spChg>
        <pc:spChg chg="mod">
          <ac:chgData name="Sergio Villalobos" userId="c1e48a3d-500f-4e06-84af-14dac2d7b165" providerId="ADAL" clId="{596342FB-FF3E-42F2-97B0-56958388B6D0}" dt="2019-09-30T14:03:52.015" v="103" actId="1076"/>
          <ac:spMkLst>
            <pc:docMk/>
            <pc:sldMk cId="0" sldId="267"/>
            <ac:spMk id="38" creationId="{49E041CA-3591-4003-87A9-87BE7FD51457}"/>
          </ac:spMkLst>
        </pc:spChg>
        <pc:spChg chg="mod">
          <ac:chgData name="Sergio Villalobos" userId="c1e48a3d-500f-4e06-84af-14dac2d7b165" providerId="ADAL" clId="{596342FB-FF3E-42F2-97B0-56958388B6D0}" dt="2019-09-30T14:03:26.800" v="99" actId="14100"/>
          <ac:spMkLst>
            <pc:docMk/>
            <pc:sldMk cId="0" sldId="267"/>
            <ac:spMk id="432" creationId="{00000000-0000-0000-0000-000000000000}"/>
          </ac:spMkLst>
        </pc:spChg>
        <pc:picChg chg="mod">
          <ac:chgData name="Sergio Villalobos" userId="c1e48a3d-500f-4e06-84af-14dac2d7b165" providerId="ADAL" clId="{596342FB-FF3E-42F2-97B0-56958388B6D0}" dt="2019-09-30T14:03:40.181" v="102" actId="1076"/>
          <ac:picMkLst>
            <pc:docMk/>
            <pc:sldMk cId="0" sldId="267"/>
            <ac:picMk id="29" creationId="{76342816-5324-4A0A-8101-AB26F6F8AEB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36893044619422"/>
          <c:y val="0.12940625"/>
          <c:w val="0.81319881889763779"/>
          <c:h val="0.707063238188976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Layers</c:v>
                </c:pt>
              </c:strCache>
            </c:strRef>
          </c:tx>
          <c:spPr>
            <a:pattFill prst="narVert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Market ind.</c:v>
                </c:pt>
                <c:pt idx="1">
                  <c:v>Social Media</c:v>
                </c:pt>
                <c:pt idx="2">
                  <c:v>Fund. Metrics</c:v>
                </c:pt>
                <c:pt idx="3">
                  <c:v>Technical ind.</c:v>
                </c:pt>
                <c:pt idx="4">
                  <c:v>Best ranked</c:v>
                </c:pt>
              </c:strCache>
            </c:strRef>
          </c:cat>
          <c:val>
            <c:numRef>
              <c:f>Sheet1!$B$2:$B$6</c:f>
              <c:numCache>
                <c:formatCode>0.00</c:formatCode>
                <c:ptCount val="5"/>
                <c:pt idx="0">
                  <c:v>3.54</c:v>
                </c:pt>
                <c:pt idx="1">
                  <c:v>2.83</c:v>
                </c:pt>
                <c:pt idx="2">
                  <c:v>3.29</c:v>
                </c:pt>
                <c:pt idx="3">
                  <c:v>3.12</c:v>
                </c:pt>
                <c:pt idx="4">
                  <c:v>2.27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B6-43DD-B0EC-DF839E09E0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 Layers</c:v>
                </c:pt>
              </c:strCache>
            </c:strRef>
          </c:tx>
          <c:spPr>
            <a:pattFill prst="narVert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Market ind.</c:v>
                </c:pt>
                <c:pt idx="1">
                  <c:v>Social Media</c:v>
                </c:pt>
                <c:pt idx="2">
                  <c:v>Fund. Metrics</c:v>
                </c:pt>
                <c:pt idx="3">
                  <c:v>Technical ind.</c:v>
                </c:pt>
                <c:pt idx="4">
                  <c:v>Best ranked</c:v>
                </c:pt>
              </c:strCache>
            </c:strRef>
          </c:cat>
          <c:val>
            <c:numRef>
              <c:f>Sheet1!$C$2:$C$6</c:f>
              <c:numCache>
                <c:formatCode>0.00</c:formatCode>
                <c:ptCount val="5"/>
                <c:pt idx="0">
                  <c:v>12.18</c:v>
                </c:pt>
                <c:pt idx="1">
                  <c:v>5.69</c:v>
                </c:pt>
                <c:pt idx="2">
                  <c:v>4.37</c:v>
                </c:pt>
                <c:pt idx="3">
                  <c:v>3.26</c:v>
                </c:pt>
                <c:pt idx="4">
                  <c:v>3.11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B6-43DD-B0EC-DF839E09E0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Encode-Decode</c:v>
                </c:pt>
              </c:strCache>
            </c:strRef>
          </c:tx>
          <c:spPr>
            <a:pattFill prst="narVert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Market ind.</c:v>
                </c:pt>
                <c:pt idx="1">
                  <c:v>Social Media</c:v>
                </c:pt>
                <c:pt idx="2">
                  <c:v>Fund. Metrics</c:v>
                </c:pt>
                <c:pt idx="3">
                  <c:v>Technical ind.</c:v>
                </c:pt>
                <c:pt idx="4">
                  <c:v>Best ranked</c:v>
                </c:pt>
              </c:strCache>
            </c:strRef>
          </c:cat>
          <c:val>
            <c:numRef>
              <c:f>Sheet1!$D$2:$D$6</c:f>
              <c:numCache>
                <c:formatCode>0.00</c:formatCode>
                <c:ptCount val="5"/>
                <c:pt idx="0">
                  <c:v>4.43</c:v>
                </c:pt>
                <c:pt idx="1">
                  <c:v>3.77</c:v>
                </c:pt>
                <c:pt idx="2">
                  <c:v>3.34</c:v>
                </c:pt>
                <c:pt idx="3">
                  <c:v>3.4</c:v>
                </c:pt>
                <c:pt idx="4">
                  <c:v>3.27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B6-43DD-B0EC-DF839E09E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2119054320"/>
        <c:axId val="267510048"/>
      </c:barChart>
      <c:catAx>
        <c:axId val="2119054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510048"/>
        <c:crosses val="autoZero"/>
        <c:auto val="1"/>
        <c:lblAlgn val="ctr"/>
        <c:lblOffset val="100"/>
        <c:noMultiLvlLbl val="0"/>
      </c:catAx>
      <c:valAx>
        <c:axId val="267510048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05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5892696166763968"/>
          <c:y val="0.92242836743137024"/>
          <c:w val="0.46972599578898794"/>
          <c:h val="6.31736550172607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ctr" anchorCtr="0"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1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228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856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ergioiv20x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390725" y="1531621"/>
            <a:ext cx="6362550" cy="19450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Deep learning and Social Media in Aim to Cryptocurrency trading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B4863EFE-80A6-4E0B-9DDE-EA48C1356AA1}"/>
              </a:ext>
            </a:extLst>
          </p:cNvPr>
          <p:cNvSpPr/>
          <p:nvPr/>
        </p:nvSpPr>
        <p:spPr>
          <a:xfrm>
            <a:off x="3718559" y="60961"/>
            <a:ext cx="1699261" cy="1470660"/>
          </a:xfrm>
          <a:prstGeom prst="hexagon">
            <a:avLst>
              <a:gd name="adj" fmla="val 28903"/>
              <a:gd name="vf" fmla="val 1154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2C2ED86-7DFB-4B4C-B84D-2F583B961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37757"/>
              </p:ext>
            </p:extLst>
          </p:nvPr>
        </p:nvGraphicFramePr>
        <p:xfrm>
          <a:off x="876300" y="1076325"/>
          <a:ext cx="6934200" cy="3867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Google Shape;438;p23">
            <a:extLst>
              <a:ext uri="{FF2B5EF4-FFF2-40B4-BE49-F238E27FC236}">
                <a16:creationId xmlns:a16="http://schemas.microsoft.com/office/drawing/2014/main" id="{3131291B-1B6F-43A2-B8D8-FE5C0D5EE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4150" y="573550"/>
            <a:ext cx="6029324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/>
              <a:t>Average</a:t>
            </a:r>
            <a:r>
              <a:rPr lang="es-CO" dirty="0"/>
              <a:t> MAPE </a:t>
            </a:r>
            <a:r>
              <a:rPr lang="es-CO" dirty="0" err="1"/>
              <a:t>results</a:t>
            </a:r>
            <a:r>
              <a:rPr lang="es-CO" dirty="0"/>
              <a:t>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3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Google Shape;438;p23">
            <a:extLst>
              <a:ext uri="{FF2B5EF4-FFF2-40B4-BE49-F238E27FC236}">
                <a16:creationId xmlns:a16="http://schemas.microsoft.com/office/drawing/2014/main" id="{3131291B-1B6F-43A2-B8D8-FE5C0D5EE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8025" y="192550"/>
            <a:ext cx="6029324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CO" sz="3200" b="1" dirty="0"/>
              <a:t>2 </a:t>
            </a:r>
            <a:r>
              <a:rPr lang="es-CO" sz="3200" b="1" dirty="0" err="1"/>
              <a:t>Stacked</a:t>
            </a:r>
            <a:r>
              <a:rPr lang="es-CO" sz="3200" b="1" dirty="0"/>
              <a:t> </a:t>
            </a:r>
            <a:r>
              <a:rPr lang="es-CO" sz="3200" b="1" dirty="0" err="1"/>
              <a:t>Layers</a:t>
            </a:r>
            <a:r>
              <a:rPr lang="es-CO" sz="3200" b="1" dirty="0"/>
              <a:t> </a:t>
            </a:r>
            <a:r>
              <a:rPr lang="es-CO" sz="3200" b="1" dirty="0" err="1"/>
              <a:t>Forecast</a:t>
            </a:r>
            <a:r>
              <a:rPr lang="es-CO" sz="3200" b="1" dirty="0"/>
              <a:t>:</a:t>
            </a:r>
            <a:endParaRPr sz="3200" b="1" dirty="0"/>
          </a:p>
        </p:txBody>
      </p:sp>
      <p:pic>
        <p:nvPicPr>
          <p:cNvPr id="6" name="Picture 5" descr="C:\Users\Sergio\AppData\Local\Microsoft\Windows\INetCache\Content.MSO\B3C4BA9C.tmp">
            <a:extLst>
              <a:ext uri="{FF2B5EF4-FFF2-40B4-BE49-F238E27FC236}">
                <a16:creationId xmlns:a16="http://schemas.microsoft.com/office/drawing/2014/main" id="{3434D7C6-A5CA-4868-8C49-703C32F800CA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85"/>
          <a:stretch/>
        </p:blipFill>
        <p:spPr bwMode="auto">
          <a:xfrm>
            <a:off x="210628" y="1299375"/>
            <a:ext cx="8722743" cy="3486150"/>
          </a:xfrm>
          <a:prstGeom prst="roundRect">
            <a:avLst>
              <a:gd name="adj" fmla="val 445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3797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12686-0131-42B4-8738-9781D5E6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53400" y="0"/>
            <a:ext cx="990600" cy="1247775"/>
          </a:xfrm>
          <a:prstGeom prst="rect">
            <a:avLst/>
          </a:prstGeom>
        </p:spPr>
      </p:pic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2249361" y="363075"/>
            <a:ext cx="3475164" cy="821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1" dirty="0"/>
              <a:t>Conclusions: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7" name="Google Shape;379;p17">
            <a:extLst>
              <a:ext uri="{FF2B5EF4-FFF2-40B4-BE49-F238E27FC236}">
                <a16:creationId xmlns:a16="http://schemas.microsoft.com/office/drawing/2014/main" id="{A8F1BB4A-7E15-46E5-8D5C-0965E13E7F90}"/>
              </a:ext>
            </a:extLst>
          </p:cNvPr>
          <p:cNvSpPr/>
          <p:nvPr/>
        </p:nvSpPr>
        <p:spPr>
          <a:xfrm rot="-5400000">
            <a:off x="6872255" y="640692"/>
            <a:ext cx="1788877" cy="205469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360;p14">
            <a:extLst>
              <a:ext uri="{FF2B5EF4-FFF2-40B4-BE49-F238E27FC236}">
                <a16:creationId xmlns:a16="http://schemas.microsoft.com/office/drawing/2014/main" id="{A27BC0E9-E869-405B-AE9B-127D63D9DB19}"/>
              </a:ext>
            </a:extLst>
          </p:cNvPr>
          <p:cNvSpPr txBox="1">
            <a:spLocks/>
          </p:cNvSpPr>
          <p:nvPr/>
        </p:nvSpPr>
        <p:spPr>
          <a:xfrm>
            <a:off x="2175745" y="2186917"/>
            <a:ext cx="5403860" cy="253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19BBD5"/>
              </a:buClr>
              <a:buSzPts val="1400"/>
              <a:buFont typeface="Arial" panose="020B0604020202020204" pitchFamily="34" charset="0"/>
              <a:buChar char="•"/>
            </a:pPr>
            <a:endParaRPr lang="en-AU" dirty="0">
              <a:solidFill>
                <a:srgbClr val="C6DAEC"/>
              </a:solidFill>
              <a:latin typeface="Muli"/>
              <a:sym typeface="Muli"/>
            </a:endParaRPr>
          </a:p>
        </p:txBody>
      </p:sp>
      <p:sp>
        <p:nvSpPr>
          <p:cNvPr id="10" name="Google Shape;379;p17">
            <a:extLst>
              <a:ext uri="{FF2B5EF4-FFF2-40B4-BE49-F238E27FC236}">
                <a16:creationId xmlns:a16="http://schemas.microsoft.com/office/drawing/2014/main" id="{565D11A8-6AA9-44CA-9374-05D411D26E6E}"/>
              </a:ext>
            </a:extLst>
          </p:cNvPr>
          <p:cNvSpPr/>
          <p:nvPr/>
        </p:nvSpPr>
        <p:spPr>
          <a:xfrm rot="-5400000">
            <a:off x="217178" y="1072850"/>
            <a:ext cx="1731712" cy="195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13D501-F4AF-4A0D-A598-7487DA1E245F}"/>
              </a:ext>
            </a:extLst>
          </p:cNvPr>
          <p:cNvSpPr/>
          <p:nvPr/>
        </p:nvSpPr>
        <p:spPr>
          <a:xfrm>
            <a:off x="2060171" y="1216388"/>
            <a:ext cx="4702135" cy="3286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Muli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YES! It </a:t>
            </a:r>
            <a:r>
              <a:rPr lang="en-US" dirty="0">
                <a:solidFill>
                  <a:srgbClr val="C6DAEC"/>
                </a:solidFill>
                <a:latin typeface="Muli" panose="020B0604020202020204" charset="0"/>
              </a:rPr>
              <a:t>is possible to assess better day-trading decisions with models integrating other types of data. </a:t>
            </a:r>
          </a:p>
          <a:p>
            <a:pPr marL="171450" indent="-17145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6DAEC"/>
                </a:solidFill>
                <a:latin typeface="Muli" panose="020B0604020202020204" charset="0"/>
              </a:rPr>
              <a:t>Best mix: social media and fundamental metrics from the blockchain</a:t>
            </a:r>
          </a:p>
          <a:p>
            <a:pPr marL="171450" indent="-17145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6DAEC"/>
                </a:solidFill>
                <a:latin typeface="Muli" panose="020B0604020202020204" charset="0"/>
              </a:rPr>
              <a:t>More robust and more accurate models than the ones using the typical market indicators</a:t>
            </a:r>
          </a:p>
          <a:p>
            <a:pPr marL="171450" indent="-17145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6DAEC"/>
                </a:solidFill>
                <a:latin typeface="Muli" panose="020B0604020202020204" charset="0"/>
              </a:rPr>
              <a:t>There is not sufficient evidence to determine which configuration of LSTM (Seq2Vec or Seq2Seq) is better</a:t>
            </a:r>
            <a:endParaRPr lang="es-CO" dirty="0">
              <a:solidFill>
                <a:srgbClr val="C6DAEC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52107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Thanks!</a:t>
            </a:r>
            <a:endParaRPr sz="8000" b="1"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body" idx="4294967295"/>
          </p:nvPr>
        </p:nvSpPr>
        <p:spPr>
          <a:xfrm>
            <a:off x="2222205" y="2400250"/>
            <a:ext cx="5626363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questions,</a:t>
            </a:r>
            <a:r>
              <a:rPr lang="en-US" sz="3600" b="1" dirty="0"/>
              <a:t>suggestions</a:t>
            </a:r>
            <a:r>
              <a:rPr lang="en" sz="3600" b="1" dirty="0"/>
              <a:t>?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Contact me on </a:t>
            </a:r>
            <a:r>
              <a:rPr lang="en-US" dirty="0">
                <a:hlinkClick r:id="rId3"/>
              </a:rPr>
              <a:t>https://www.linkedin.com/in/</a:t>
            </a:r>
            <a:r>
              <a:rPr lang="en-US">
                <a:hlinkClick r:id="rId3"/>
              </a:rPr>
              <a:t>sergioiv20x/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575" name="Google Shape;575;p35"/>
          <p:cNvSpPr/>
          <p:nvPr/>
        </p:nvSpPr>
        <p:spPr>
          <a:xfrm>
            <a:off x="1429125" y="1068636"/>
            <a:ext cx="1137805" cy="110168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 txBox="1">
            <a:spLocks noGrp="1"/>
          </p:cNvSpPr>
          <p:nvPr>
            <p:ph type="title" idx="4294967295"/>
          </p:nvPr>
        </p:nvSpPr>
        <p:spPr>
          <a:xfrm>
            <a:off x="13558" y="2742667"/>
            <a:ext cx="9130442" cy="1288311"/>
          </a:xfrm>
          <a:prstGeom prst="rect">
            <a:avLst/>
          </a:prstGeom>
          <a:solidFill>
            <a:srgbClr val="151F21">
              <a:alpha val="89000"/>
            </a:srgbClr>
          </a:solidFill>
          <a:ln>
            <a:noFill/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200" b="1" i="1" dirty="0">
                <a:solidFill>
                  <a:schemeClr val="bg1"/>
                </a:solidFill>
                <a:latin typeface="Ubuntu" panose="020B0504030602030204" pitchFamily="34" charset="0"/>
              </a:rPr>
              <a:t>“</a:t>
            </a: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Can day-trading in cryptocurrency (Bitcoin) markets be better assessed through a deep learning approach that includes, among others, social media data?”</a:t>
            </a:r>
            <a:endParaRPr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424" name="Google Shape;424;p2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" name="Google Shape;352;p13">
            <a:extLst>
              <a:ext uri="{FF2B5EF4-FFF2-40B4-BE49-F238E27FC236}">
                <a16:creationId xmlns:a16="http://schemas.microsoft.com/office/drawing/2014/main" id="{9B839D4A-6AF7-4748-97CB-698B71CC7B7D}"/>
              </a:ext>
            </a:extLst>
          </p:cNvPr>
          <p:cNvSpPr txBox="1">
            <a:spLocks/>
          </p:cNvSpPr>
          <p:nvPr/>
        </p:nvSpPr>
        <p:spPr>
          <a:xfrm>
            <a:off x="5620950" y="4174197"/>
            <a:ext cx="45621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sz="2400" b="1" dirty="0"/>
              <a:t>Sergio Villalobos</a:t>
            </a:r>
            <a:endParaRPr lang="en-US" sz="1050" dirty="0"/>
          </a:p>
          <a:p>
            <a:pPr marL="0" indent="0">
              <a:buFont typeface="Muli"/>
              <a:buNone/>
            </a:pPr>
            <a:r>
              <a:rPr lang="en-US" sz="1050" dirty="0"/>
              <a:t>Academic Work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590800" y="715023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b="1" dirty="0"/>
              <a:t>Why Bitcoin as trading instrument?</a:t>
            </a:r>
            <a:endParaRPr b="1"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945218" y="2343481"/>
            <a:ext cx="5696100" cy="1381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cs typeface="Arial"/>
                <a:sym typeface="Arial"/>
              </a:rPr>
              <a:t>Global trading 24/7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cs typeface="Arial"/>
                <a:sym typeface="Arial"/>
              </a:rPr>
              <a:t>High Volatility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cs typeface="Arial"/>
                <a:sym typeface="Arial"/>
              </a:rPr>
              <a:t>“Network Effect”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cs typeface="Arial"/>
                <a:sym typeface="Arial"/>
              </a:rPr>
              <a:t>More affordable </a:t>
            </a:r>
            <a:r>
              <a:rPr lang="en-AU" sz="1600" dirty="0">
                <a:cs typeface="Arial"/>
              </a:rPr>
              <a:t>than traditional financial instruments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2557B2FB-47F3-4D32-BCEE-E1815E6516CB}"/>
              </a:ext>
            </a:extLst>
          </p:cNvPr>
          <p:cNvSpPr/>
          <p:nvPr/>
        </p:nvSpPr>
        <p:spPr>
          <a:xfrm>
            <a:off x="419175" y="1671637"/>
            <a:ext cx="2066925" cy="1800225"/>
          </a:xfrm>
          <a:prstGeom prst="hexagon">
            <a:avLst>
              <a:gd name="adj" fmla="val 29762"/>
              <a:gd name="vf" fmla="val 11547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12686-0131-42B4-8738-9781D5E6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53400" y="0"/>
            <a:ext cx="990600" cy="1247775"/>
          </a:xfrm>
          <a:prstGeom prst="rect">
            <a:avLst/>
          </a:prstGeom>
        </p:spPr>
      </p:pic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658810" y="604231"/>
            <a:ext cx="525978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1" dirty="0"/>
              <a:t>Why Deep Learning,</a:t>
            </a:r>
            <a:br>
              <a:rPr lang="en-AU" sz="3600" b="1" dirty="0"/>
            </a:br>
            <a:r>
              <a:rPr lang="en-AU" sz="3600" b="1" dirty="0"/>
              <a:t>  in particular LSTM?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7" name="Google Shape;379;p17">
            <a:extLst>
              <a:ext uri="{FF2B5EF4-FFF2-40B4-BE49-F238E27FC236}">
                <a16:creationId xmlns:a16="http://schemas.microsoft.com/office/drawing/2014/main" id="{A8F1BB4A-7E15-46E5-8D5C-0965E13E7F90}"/>
              </a:ext>
            </a:extLst>
          </p:cNvPr>
          <p:cNvSpPr/>
          <p:nvPr/>
        </p:nvSpPr>
        <p:spPr>
          <a:xfrm rot="-5400000">
            <a:off x="6611340" y="293556"/>
            <a:ext cx="1788877" cy="205469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360;p14">
            <a:extLst>
              <a:ext uri="{FF2B5EF4-FFF2-40B4-BE49-F238E27FC236}">
                <a16:creationId xmlns:a16="http://schemas.microsoft.com/office/drawing/2014/main" id="{A27BC0E9-E869-405B-AE9B-127D63D9DB19}"/>
              </a:ext>
            </a:extLst>
          </p:cNvPr>
          <p:cNvSpPr txBox="1">
            <a:spLocks/>
          </p:cNvSpPr>
          <p:nvPr/>
        </p:nvSpPr>
        <p:spPr>
          <a:xfrm>
            <a:off x="2175745" y="2186917"/>
            <a:ext cx="5403860" cy="253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19BBD5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6DAEC"/>
                </a:solidFill>
                <a:latin typeface="Muli"/>
                <a:sym typeface="Muli"/>
              </a:rPr>
              <a:t>Traditional time series methods are effective only when the series is stationary</a:t>
            </a:r>
          </a:p>
          <a:p>
            <a:pPr marL="285750" lvl="0" indent="-285750">
              <a:lnSpc>
                <a:spcPct val="150000"/>
              </a:lnSpc>
              <a:buClr>
                <a:srgbClr val="19BBD5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6DAEC"/>
                </a:solidFill>
                <a:latin typeface="Muli"/>
              </a:rPr>
              <a:t>Capable of learning long-term dependencies</a:t>
            </a:r>
          </a:p>
          <a:p>
            <a:pPr marL="285750" lvl="0" indent="-285750">
              <a:lnSpc>
                <a:spcPct val="150000"/>
              </a:lnSpc>
              <a:buClr>
                <a:srgbClr val="19BBD5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6DAEC"/>
                </a:solidFill>
                <a:latin typeface="Muli"/>
                <a:sym typeface="Muli"/>
              </a:rPr>
              <a:t>Model of the non-linearly relationships, stable against price volatility</a:t>
            </a:r>
          </a:p>
          <a:p>
            <a:pPr marL="285750" lvl="0" indent="-285750">
              <a:lnSpc>
                <a:spcPct val="150000"/>
              </a:lnSpc>
              <a:buClr>
                <a:srgbClr val="19BBD5"/>
              </a:buClr>
              <a:buSzPts val="1400"/>
              <a:buFont typeface="Arial" panose="020B0604020202020204" pitchFamily="34" charset="0"/>
              <a:buChar char="•"/>
            </a:pPr>
            <a:endParaRPr lang="en-AU" dirty="0">
              <a:solidFill>
                <a:srgbClr val="C6DAEC"/>
              </a:solidFill>
              <a:latin typeface="Muli"/>
              <a:sym typeface="Muli"/>
            </a:endParaRPr>
          </a:p>
        </p:txBody>
      </p:sp>
      <p:sp>
        <p:nvSpPr>
          <p:cNvPr id="10" name="Google Shape;379;p17">
            <a:extLst>
              <a:ext uri="{FF2B5EF4-FFF2-40B4-BE49-F238E27FC236}">
                <a16:creationId xmlns:a16="http://schemas.microsoft.com/office/drawing/2014/main" id="{565D11A8-6AA9-44CA-9374-05D411D26E6E}"/>
              </a:ext>
            </a:extLst>
          </p:cNvPr>
          <p:cNvSpPr/>
          <p:nvPr/>
        </p:nvSpPr>
        <p:spPr>
          <a:xfrm rot="-5400000">
            <a:off x="217178" y="1072850"/>
            <a:ext cx="1731712" cy="195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>
            <a:off x="3355965" y="2038962"/>
            <a:ext cx="2367494" cy="192711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Datasets</a:t>
            </a:r>
          </a:p>
        </p:txBody>
      </p:sp>
      <p:sp>
        <p:nvSpPr>
          <p:cNvPr id="430" name="Google Shape;430;p22"/>
          <p:cNvSpPr txBox="1">
            <a:spLocks noGrp="1"/>
          </p:cNvSpPr>
          <p:nvPr>
            <p:ph type="title" idx="4294967295"/>
          </p:nvPr>
        </p:nvSpPr>
        <p:spPr>
          <a:xfrm>
            <a:off x="2151200" y="-368172"/>
            <a:ext cx="6485883" cy="12746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b="1" dirty="0"/>
              <a:t>Feature Categories:</a:t>
            </a:r>
            <a:endParaRPr lang="es-CO" sz="3600" b="1" dirty="0"/>
          </a:p>
        </p:txBody>
      </p:sp>
      <p:sp>
        <p:nvSpPr>
          <p:cNvPr id="432" name="Google Shape;432;p22"/>
          <p:cNvSpPr/>
          <p:nvPr/>
        </p:nvSpPr>
        <p:spPr>
          <a:xfrm>
            <a:off x="4962148" y="1240972"/>
            <a:ext cx="1966076" cy="1657226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AU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Technical Analysis Indicators</a:t>
            </a:r>
          </a:p>
        </p:txBody>
      </p:sp>
      <p:sp>
        <p:nvSpPr>
          <p:cNvPr id="433" name="Google Shape;433;p2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Google Shape;432;p22">
            <a:extLst>
              <a:ext uri="{FF2B5EF4-FFF2-40B4-BE49-F238E27FC236}">
                <a16:creationId xmlns:a16="http://schemas.microsoft.com/office/drawing/2014/main" id="{0877E4C1-5317-459A-992C-F933880FAD23}"/>
              </a:ext>
            </a:extLst>
          </p:cNvPr>
          <p:cNvSpPr/>
          <p:nvPr/>
        </p:nvSpPr>
        <p:spPr>
          <a:xfrm>
            <a:off x="4938973" y="3071157"/>
            <a:ext cx="2121042" cy="1623757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AU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Fundamental* Blockchain Metrics</a:t>
            </a:r>
          </a:p>
        </p:txBody>
      </p:sp>
      <p:sp>
        <p:nvSpPr>
          <p:cNvPr id="9" name="Google Shape;432;p22">
            <a:extLst>
              <a:ext uri="{FF2B5EF4-FFF2-40B4-BE49-F238E27FC236}">
                <a16:creationId xmlns:a16="http://schemas.microsoft.com/office/drawing/2014/main" id="{18591A98-0213-4C25-A7E3-7713E72F5C0E}"/>
              </a:ext>
            </a:extLst>
          </p:cNvPr>
          <p:cNvSpPr/>
          <p:nvPr/>
        </p:nvSpPr>
        <p:spPr>
          <a:xfrm>
            <a:off x="2151200" y="1353221"/>
            <a:ext cx="1861301" cy="1548014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Social Media</a:t>
            </a:r>
            <a:endParaRPr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" name="Picture 12" descr="A picture containing businesscard, text&#10;&#10;Description automatically generated">
            <a:extLst>
              <a:ext uri="{FF2B5EF4-FFF2-40B4-BE49-F238E27FC236}">
                <a16:creationId xmlns:a16="http://schemas.microsoft.com/office/drawing/2014/main" id="{5339381F-AB6B-488B-890E-2C7F94D1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0989">
            <a:off x="1484263" y="1169720"/>
            <a:ext cx="974147" cy="974147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23CAF6F-CC95-4D57-B120-ED116273D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6246">
            <a:off x="712668" y="1606323"/>
            <a:ext cx="905530" cy="905530"/>
          </a:xfrm>
          <a:prstGeom prst="rect">
            <a:avLst/>
          </a:prstGeo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E43E6ADA-11C1-4FA9-B058-2ED632170BF3}"/>
              </a:ext>
            </a:extLst>
          </p:cNvPr>
          <p:cNvSpPr/>
          <p:nvPr/>
        </p:nvSpPr>
        <p:spPr>
          <a:xfrm>
            <a:off x="6502361" y="1088394"/>
            <a:ext cx="737343" cy="641468"/>
          </a:xfrm>
          <a:prstGeom prst="hexagon">
            <a:avLst/>
          </a:prstGeom>
          <a:noFill/>
          <a:ln w="76200" cmpd="tri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RSI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EB77159B-84FB-499B-9F7C-FBAB1687D22E}"/>
              </a:ext>
            </a:extLst>
          </p:cNvPr>
          <p:cNvSpPr/>
          <p:nvPr/>
        </p:nvSpPr>
        <p:spPr>
          <a:xfrm>
            <a:off x="7183199" y="1474657"/>
            <a:ext cx="860767" cy="694197"/>
          </a:xfrm>
          <a:prstGeom prst="hexagon">
            <a:avLst/>
          </a:prstGeom>
          <a:noFill/>
          <a:ln w="76200" cmpd="thinThick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TRIX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4170CB8-34EA-40E3-9447-2F5C64007DD3}"/>
              </a:ext>
            </a:extLst>
          </p:cNvPr>
          <p:cNvSpPr/>
          <p:nvPr/>
        </p:nvSpPr>
        <p:spPr>
          <a:xfrm>
            <a:off x="7183199" y="702131"/>
            <a:ext cx="737343" cy="641468"/>
          </a:xfrm>
          <a:prstGeom prst="hexagon">
            <a:avLst/>
          </a:prstGeom>
          <a:noFill/>
          <a:ln w="76200" cmpd="thickThin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MACD</a:t>
            </a:r>
          </a:p>
        </p:txBody>
      </p:sp>
      <p:sp>
        <p:nvSpPr>
          <p:cNvPr id="10" name="Google Shape;432;p22">
            <a:extLst>
              <a:ext uri="{FF2B5EF4-FFF2-40B4-BE49-F238E27FC236}">
                <a16:creationId xmlns:a16="http://schemas.microsoft.com/office/drawing/2014/main" id="{FCCC1A7A-B39C-4ADC-BBD9-74843A9CF7A3}"/>
              </a:ext>
            </a:extLst>
          </p:cNvPr>
          <p:cNvSpPr/>
          <p:nvPr/>
        </p:nvSpPr>
        <p:spPr>
          <a:xfrm>
            <a:off x="2151200" y="3012839"/>
            <a:ext cx="1927246" cy="1682075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Common Market Indicators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69119ADE-B40F-468D-B1DB-A499B349B37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6437" y="3450044"/>
            <a:ext cx="767179" cy="6664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342816-5324-4A0A-8101-AB26F6F8AE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499" y="3844503"/>
            <a:ext cx="767178" cy="7671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B0EB913-0702-4248-AD8C-A5004F0CC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774322">
            <a:off x="6785720" y="3812113"/>
            <a:ext cx="643085" cy="649169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CBAF33B3-A23D-4AF1-B864-6AFE0D95C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21647">
            <a:off x="6699830" y="3053453"/>
            <a:ext cx="720371" cy="720371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23656941-8B5D-41D8-868C-2C7D29F4F3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63307">
            <a:off x="7319108" y="3363281"/>
            <a:ext cx="839969" cy="83996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9E041CA-3591-4003-87A9-87BE7FD51457}"/>
              </a:ext>
            </a:extLst>
          </p:cNvPr>
          <p:cNvSpPr/>
          <p:nvPr/>
        </p:nvSpPr>
        <p:spPr>
          <a:xfrm>
            <a:off x="6606946" y="4508526"/>
            <a:ext cx="14221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solidFill>
                  <a:srgbClr val="C6DAEC"/>
                </a:solidFill>
                <a:latin typeface="Muli"/>
                <a:sym typeface="Muli"/>
              </a:rPr>
              <a:t>Active </a:t>
            </a:r>
            <a:r>
              <a:rPr lang="en-AU" sz="1200" dirty="0">
                <a:solidFill>
                  <a:srgbClr val="C6DAEC"/>
                </a:solidFill>
                <a:latin typeface="Muli"/>
                <a:sym typeface="Muli"/>
              </a:rPr>
              <a:t>Addresses</a:t>
            </a:r>
            <a:endParaRPr lang="en-AU" sz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DD2ADE-3D87-4EEA-948C-C5251EA1D64F}"/>
              </a:ext>
            </a:extLst>
          </p:cNvPr>
          <p:cNvSpPr/>
          <p:nvPr/>
        </p:nvSpPr>
        <p:spPr>
          <a:xfrm>
            <a:off x="1434935" y="4563257"/>
            <a:ext cx="1206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rgbClr val="C6DAEC"/>
                </a:solidFill>
                <a:latin typeface="Muli"/>
                <a:sym typeface="Muli"/>
              </a:rPr>
              <a:t>Closing Price</a:t>
            </a:r>
            <a:endParaRPr lang="en-AU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B25552-B721-4AA8-82C1-4A0999A5961A}"/>
              </a:ext>
            </a:extLst>
          </p:cNvPr>
          <p:cNvSpPr/>
          <p:nvPr/>
        </p:nvSpPr>
        <p:spPr>
          <a:xfrm>
            <a:off x="799028" y="409820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solidFill>
                  <a:srgbClr val="C6DAEC"/>
                </a:solidFill>
                <a:latin typeface="Muli"/>
                <a:sym typeface="Muli"/>
              </a:rPr>
              <a:t>Volumes</a:t>
            </a:r>
            <a:endParaRPr lang="en-AU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C1C7A8-2516-4AB7-8902-2A43FCDBDE63}"/>
              </a:ext>
            </a:extLst>
          </p:cNvPr>
          <p:cNvSpPr/>
          <p:nvPr/>
        </p:nvSpPr>
        <p:spPr>
          <a:xfrm>
            <a:off x="7369851" y="4146591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solidFill>
                  <a:srgbClr val="C6DAEC"/>
                </a:solidFill>
                <a:latin typeface="Muli"/>
                <a:sym typeface="Muli"/>
              </a:rPr>
              <a:t>NVT S</a:t>
            </a:r>
            <a:r>
              <a:rPr lang="en-AU" sz="1200" dirty="0" err="1">
                <a:solidFill>
                  <a:srgbClr val="C6DAEC"/>
                </a:solidFill>
                <a:latin typeface="Muli"/>
                <a:sym typeface="Muli"/>
              </a:rPr>
              <a:t>ignal</a:t>
            </a:r>
            <a:endParaRPr lang="en-AU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A2CEDF-D53D-4E90-B0F0-BACE7F8732C5}"/>
              </a:ext>
            </a:extLst>
          </p:cNvPr>
          <p:cNvSpPr/>
          <p:nvPr/>
        </p:nvSpPr>
        <p:spPr>
          <a:xfrm>
            <a:off x="6571125" y="2794158"/>
            <a:ext cx="17251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solidFill>
                  <a:srgbClr val="C6DAEC"/>
                </a:solidFill>
                <a:latin typeface="Muli"/>
                <a:sym typeface="Muli"/>
              </a:rPr>
              <a:t>Transfers Sum &amp; Avg</a:t>
            </a:r>
            <a:r>
              <a:rPr lang="es-CO" sz="1200" dirty="0">
                <a:solidFill>
                  <a:srgbClr val="C6DAEC"/>
                </a:solidFill>
                <a:latin typeface="Muli"/>
                <a:sym typeface="Muli"/>
              </a:rPr>
              <a:t>.</a:t>
            </a:r>
            <a:endParaRPr lang="es-CO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2732719" y="335425"/>
            <a:ext cx="3791906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/>
              <a:t>Data </a:t>
            </a:r>
            <a:r>
              <a:rPr lang="es-CO" b="1" dirty="0" err="1"/>
              <a:t>Process</a:t>
            </a:r>
            <a:r>
              <a:rPr lang="es-CO" b="1" dirty="0"/>
              <a:t>:</a:t>
            </a:r>
            <a:endParaRPr b="1" dirty="0"/>
          </a:p>
        </p:txBody>
      </p:sp>
      <p:sp>
        <p:nvSpPr>
          <p:cNvPr id="478" name="Google Shape;478;p27"/>
          <p:cNvSpPr/>
          <p:nvPr/>
        </p:nvSpPr>
        <p:spPr>
          <a:xfrm>
            <a:off x="1870801" y="2328350"/>
            <a:ext cx="1932673" cy="132510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Gathering</a:t>
            </a:r>
            <a:r>
              <a:rPr lang="es-CO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&amp; </a:t>
            </a:r>
            <a:r>
              <a:rPr lang="es-CO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Pre-processing</a:t>
            </a:r>
            <a:endParaRPr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3666197" y="2328350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Build</a:t>
            </a:r>
            <a:r>
              <a:rPr lang="es-CO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 &amp; Tune LTSM </a:t>
            </a:r>
            <a:r>
              <a:rPr lang="es-CO" dirty="0" err="1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Models</a:t>
            </a:r>
            <a:endParaRPr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5521969" y="2328350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Evaluate</a:t>
            </a:r>
            <a:r>
              <a:rPr lang="es-CO"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s-CO" dirty="0" err="1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Forecasts</a:t>
            </a:r>
            <a:endParaRPr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/>
          <p:nvPr/>
        </p:nvSpPr>
        <p:spPr>
          <a:xfrm>
            <a:off x="1564469" y="1484775"/>
            <a:ext cx="3402275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00E1C6"/>
                </a:solidFill>
                <a:latin typeface="Muli" panose="020B0604020202020204" charset="0"/>
                <a:ea typeface="Muli"/>
                <a:cs typeface="Muli"/>
                <a:sym typeface="Muli"/>
              </a:rPr>
              <a:t>DATA GATHERING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Muli" panose="020B0604020202020204" charset="0"/>
                <a:ea typeface="Muli"/>
                <a:cs typeface="Arial" panose="020B0604020202020204" pitchFamily="34" charset="0"/>
                <a:sym typeface="Muli"/>
              </a:rPr>
              <a:t>CryptoDataDownload.com and BitcoinCharts.com </a:t>
            </a:r>
            <a:r>
              <a:rPr lang="es-CO" dirty="0">
                <a:solidFill>
                  <a:srgbClr val="00E1C6"/>
                </a:solidFill>
                <a:latin typeface="Muli" panose="020B0604020202020204" charset="0"/>
                <a:ea typeface="Muli"/>
                <a:cs typeface="Muli"/>
                <a:sym typeface="Muli"/>
              </a:rPr>
              <a:t>(</a:t>
            </a:r>
            <a:r>
              <a:rPr lang="en-AU" dirty="0">
                <a:solidFill>
                  <a:srgbClr val="00E1C6"/>
                </a:solidFill>
                <a:latin typeface="Muli" panose="020B0604020202020204" charset="0"/>
                <a:ea typeface="Muli"/>
                <a:cs typeface="Muli"/>
                <a:sym typeface="Muli"/>
              </a:rPr>
              <a:t>Market</a:t>
            </a:r>
            <a:r>
              <a:rPr lang="es-CO" dirty="0">
                <a:solidFill>
                  <a:srgbClr val="00E1C6"/>
                </a:solidFill>
                <a:latin typeface="Muli" panose="020B0604020202020204" charset="0"/>
                <a:ea typeface="Muli"/>
                <a:cs typeface="Muli"/>
                <a:sym typeface="Muli"/>
              </a:rPr>
              <a:t> </a:t>
            </a:r>
            <a:r>
              <a:rPr lang="en-AU" dirty="0">
                <a:solidFill>
                  <a:srgbClr val="00E1C6"/>
                </a:solidFill>
                <a:latin typeface="Muli" panose="020B0604020202020204" charset="0"/>
                <a:ea typeface="Muli"/>
                <a:cs typeface="Muli"/>
                <a:sym typeface="Muli"/>
              </a:rPr>
              <a:t>indicators</a:t>
            </a:r>
            <a:r>
              <a:rPr lang="es-CO" dirty="0">
                <a:solidFill>
                  <a:srgbClr val="00E1C6"/>
                </a:solidFill>
                <a:latin typeface="Muli" panose="020B0604020202020204" charset="0"/>
                <a:ea typeface="Muli"/>
                <a:cs typeface="Muli"/>
                <a:sym typeface="Muli"/>
              </a:rPr>
              <a:t>)</a:t>
            </a:r>
            <a:endParaRPr lang="en-US" dirty="0">
              <a:solidFill>
                <a:schemeClr val="bg1"/>
              </a:solidFill>
              <a:latin typeface="Muli" panose="020B0604020202020204" charset="0"/>
              <a:ea typeface="Muli"/>
              <a:cs typeface="Arial" panose="020B0604020202020204" pitchFamily="34" charset="0"/>
              <a:sym typeface="Muli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Muli" panose="020B0604020202020204" charset="0"/>
                <a:ea typeface="Muli"/>
                <a:cs typeface="Arial" panose="020B0604020202020204" pitchFamily="34" charset="0"/>
                <a:sym typeface="Muli"/>
              </a:rPr>
              <a:t>Kaggle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latin typeface="Muli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GetOldTweets</a:t>
            </a:r>
            <a:r>
              <a:rPr lang="en-US" dirty="0">
                <a:solidFill>
                  <a:schemeClr val="bg1"/>
                </a:solidFill>
                <a:latin typeface="Muli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 API </a:t>
            </a:r>
            <a:br>
              <a:rPr lang="en-US" dirty="0">
                <a:solidFill>
                  <a:schemeClr val="bg1"/>
                </a:solidFill>
                <a:latin typeface="Muli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Muli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Pytrends</a:t>
            </a:r>
            <a:r>
              <a:rPr lang="en-US" dirty="0">
                <a:solidFill>
                  <a:schemeClr val="bg1"/>
                </a:solidFill>
                <a:latin typeface="Muli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 API    </a:t>
            </a:r>
            <a:r>
              <a:rPr lang="en-US" dirty="0">
                <a:solidFill>
                  <a:srgbClr val="00E1C6"/>
                </a:solidFill>
                <a:latin typeface="Muli" panose="020B0604020202020204" charset="0"/>
              </a:rPr>
              <a:t>(Social media)</a:t>
            </a:r>
          </a:p>
          <a:p>
            <a:pPr marL="171450" lvl="0" indent="-1714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Muli" panose="020B0604020202020204" charset="0"/>
                <a:ea typeface="Muli"/>
                <a:cs typeface="Arial" panose="020B0604020202020204" pitchFamily="34" charset="0"/>
                <a:sym typeface="Muli"/>
              </a:rPr>
              <a:t>Coinmetrics.com </a:t>
            </a:r>
            <a:r>
              <a:rPr lang="en-US" dirty="0">
                <a:solidFill>
                  <a:srgbClr val="00E1C6"/>
                </a:solidFill>
                <a:latin typeface="Muli" panose="020B0604020202020204" charset="0"/>
                <a:ea typeface="Muli"/>
                <a:cs typeface="Arial" panose="020B0604020202020204" pitchFamily="34" charset="0"/>
                <a:sym typeface="Muli"/>
              </a:rPr>
              <a:t>( </a:t>
            </a:r>
            <a:r>
              <a:rPr lang="en-US" dirty="0">
                <a:solidFill>
                  <a:srgbClr val="00E1C6"/>
                </a:solidFill>
                <a:latin typeface="Muli" panose="020B0604020202020204" charset="0"/>
                <a:sym typeface="Muli"/>
              </a:rPr>
              <a:t>Fundamental daily metrics)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Muli" panose="020B0604020202020204" charset="0"/>
                <a:ea typeface="Muli"/>
                <a:cs typeface="Arial" panose="020B0604020202020204" pitchFamily="34" charset="0"/>
                <a:sym typeface="Muli"/>
              </a:rPr>
              <a:t>TA-Lib </a:t>
            </a:r>
            <a:r>
              <a:rPr lang="en-US" dirty="0">
                <a:solidFill>
                  <a:srgbClr val="00E1C6"/>
                </a:solidFill>
                <a:latin typeface="Muli" panose="020B0604020202020204" charset="0"/>
                <a:sym typeface="Muli"/>
              </a:rPr>
              <a:t>(Technical analysis)</a:t>
            </a:r>
          </a:p>
          <a:p>
            <a:pPr marL="171450" lvl="0" indent="-171450"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en-US" sz="1100" b="1" dirty="0">
              <a:solidFill>
                <a:schemeClr val="bg1"/>
              </a:solidFill>
              <a:latin typeface="Ubuntu" panose="020B050403060203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344" name="Google Shape;344;p12"/>
          <p:cNvSpPr txBox="1"/>
          <p:nvPr/>
        </p:nvSpPr>
        <p:spPr>
          <a:xfrm>
            <a:off x="5099624" y="1789575"/>
            <a:ext cx="3720525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00E1C6"/>
                </a:solidFill>
                <a:latin typeface="Muli" panose="020B0604020202020204" charset="0"/>
                <a:ea typeface="Muli"/>
                <a:cs typeface="Muli"/>
                <a:sym typeface="Muli"/>
              </a:rPr>
              <a:t>DATA PREPROCESSING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Missing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Values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:</a:t>
            </a:r>
            <a:b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</a:b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Tweets –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Deleted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</a:t>
            </a:r>
            <a:b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</a:b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Google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trends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–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Imputed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applying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spline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interpolation</a:t>
            </a:r>
            <a:endParaRPr lang="es-CO" dirty="0">
              <a:solidFill>
                <a:schemeClr val="bg1"/>
              </a:solidFill>
              <a:latin typeface="Muli" panose="020B0604020202020204" charset="0"/>
              <a:cs typeface="Arial" panose="020B0604020202020204" pitchFamily="34" charset="0"/>
              <a:sym typeface="Muli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s-CO" dirty="0">
              <a:solidFill>
                <a:schemeClr val="bg1"/>
              </a:solidFill>
              <a:latin typeface="Muli" panose="020B0604020202020204" charset="0"/>
              <a:cs typeface="Arial" panose="020B0604020202020204" pitchFamily="34" charset="0"/>
              <a:sym typeface="Muli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Ranking:</a:t>
            </a:r>
            <a:b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</a:b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Correlation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coefficient</a:t>
            </a:r>
            <a:b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</a:b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Maximal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Information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Coefficient</a:t>
            </a:r>
            <a:r>
              <a:rPr lang="es-CO" dirty="0">
                <a:solidFill>
                  <a:schemeClr val="bg1"/>
                </a:solidFill>
                <a:latin typeface="Muli" panose="020B0604020202020204" charset="0"/>
                <a:cs typeface="Arial" panose="020B0604020202020204" pitchFamily="34" charset="0"/>
                <a:sym typeface="Muli"/>
              </a:rPr>
              <a:t> (MIC)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s-CO" sz="11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Muli"/>
            </a:endParaRPr>
          </a:p>
          <a:p>
            <a:pPr>
              <a:spcBef>
                <a:spcPts val="600"/>
              </a:spcBef>
            </a:pPr>
            <a:endParaRPr lang="en-US"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1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7" name="Google Shape;477;p27">
            <a:extLst>
              <a:ext uri="{FF2B5EF4-FFF2-40B4-BE49-F238E27FC236}">
                <a16:creationId xmlns:a16="http://schemas.microsoft.com/office/drawing/2014/main" id="{DAFC7F77-5779-460F-91C4-BAF05ED98B2F}"/>
              </a:ext>
            </a:extLst>
          </p:cNvPr>
          <p:cNvSpPr txBox="1">
            <a:spLocks/>
          </p:cNvSpPr>
          <p:nvPr/>
        </p:nvSpPr>
        <p:spPr>
          <a:xfrm>
            <a:off x="1857375" y="487825"/>
            <a:ext cx="7077075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s-CO" b="1" dirty="0" err="1"/>
              <a:t>Gathering</a:t>
            </a:r>
            <a:r>
              <a:rPr lang="es-CO" b="1" dirty="0"/>
              <a:t> and </a:t>
            </a:r>
            <a:r>
              <a:rPr lang="es-CO" b="1" dirty="0" err="1"/>
              <a:t>Preprocess</a:t>
            </a:r>
            <a:r>
              <a:rPr lang="es-CO" b="1" dirty="0"/>
              <a:t>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 idx="4294967295"/>
          </p:nvPr>
        </p:nvSpPr>
        <p:spPr>
          <a:xfrm>
            <a:off x="923925" y="603907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200" b="1" dirty="0">
                <a:solidFill>
                  <a:srgbClr val="00E1C6"/>
                </a:solidFill>
                <a:latin typeface="Muli"/>
              </a:rPr>
              <a:t>17.737.519 + 4.770.070= 22.507.589</a:t>
            </a:r>
            <a:endParaRPr sz="32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err="1"/>
              <a:t>Kaggle</a:t>
            </a:r>
            <a:r>
              <a:rPr lang="es-CO" dirty="0"/>
              <a:t> DB Tweets + </a:t>
            </a:r>
            <a:r>
              <a:rPr lang="es-CO" dirty="0" err="1"/>
              <a:t>Collected</a:t>
            </a:r>
            <a:r>
              <a:rPr lang="es-CO" dirty="0"/>
              <a:t> Tweets </a:t>
            </a:r>
            <a:endParaRPr dirty="0"/>
          </a:p>
        </p:txBody>
      </p:sp>
      <p:sp>
        <p:nvSpPr>
          <p:cNvPr id="468" name="Google Shape;46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5055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2 Different LTSM approaches</a:t>
            </a:r>
            <a:endParaRPr sz="3200" b="1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0" name="Google Shape;470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200" b="1" dirty="0">
                <a:latin typeface="Muli"/>
                <a:ea typeface="Muli"/>
                <a:cs typeface="Muli"/>
                <a:sym typeface="Muli"/>
              </a:rPr>
              <a:t>18.757 hours, 11 features</a:t>
            </a:r>
            <a:endParaRPr sz="32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1" name="Google Shape;471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/>
              <a:t>Total Set</a:t>
            </a:r>
            <a:endParaRPr dirty="0"/>
          </a:p>
        </p:txBody>
      </p:sp>
      <p:sp>
        <p:nvSpPr>
          <p:cNvPr id="472" name="Google Shape;472;p2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1690034" y="123620"/>
            <a:ext cx="7381875" cy="886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Bef>
                <a:spcPts val="0"/>
              </a:spcBef>
              <a:buSzPts val="4000"/>
              <a:buNone/>
            </a:pPr>
            <a:r>
              <a:rPr lang="es-CO" sz="4000" b="1" dirty="0" err="1">
                <a:solidFill>
                  <a:srgbClr val="19BBD5"/>
                </a:solidFill>
                <a:sym typeface="Muli"/>
              </a:rPr>
              <a:t>Build</a:t>
            </a:r>
            <a:r>
              <a:rPr lang="es-CO" sz="4000" b="1" dirty="0">
                <a:solidFill>
                  <a:srgbClr val="19BBD5"/>
                </a:solidFill>
                <a:sym typeface="Muli"/>
              </a:rPr>
              <a:t> &amp; Tune LSTM </a:t>
            </a:r>
            <a:r>
              <a:rPr lang="es-CO" sz="4000" b="1" dirty="0" err="1">
                <a:solidFill>
                  <a:srgbClr val="19BBD5"/>
                </a:solidFill>
                <a:sym typeface="Muli"/>
              </a:rPr>
              <a:t>Models</a:t>
            </a:r>
            <a:r>
              <a:rPr lang="es-CO" sz="4000" b="1" dirty="0">
                <a:solidFill>
                  <a:srgbClr val="19BBD5"/>
                </a:solidFill>
                <a:sym typeface="Muli"/>
              </a:rPr>
              <a:t>:</a:t>
            </a:r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02" name="Picture 40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E867A55-61DE-43FE-BC7C-A71ECBD9D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3" t="11374" r="2149"/>
          <a:stretch/>
        </p:blipFill>
        <p:spPr>
          <a:xfrm>
            <a:off x="6313975" y="1411235"/>
            <a:ext cx="1353650" cy="1520668"/>
          </a:xfrm>
          <a:prstGeom prst="roundRect">
            <a:avLst>
              <a:gd name="adj" fmla="val 1056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04" name="Picture 403" descr="A drawing of a clock&#10;&#10;Description automatically generated">
            <a:extLst>
              <a:ext uri="{FF2B5EF4-FFF2-40B4-BE49-F238E27FC236}">
                <a16:creationId xmlns:a16="http://schemas.microsoft.com/office/drawing/2014/main" id="{E4D5BA47-1171-44B5-8DC2-FA9FA14A7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6" t="9925" r="5844" b="1915"/>
          <a:stretch/>
        </p:blipFill>
        <p:spPr>
          <a:xfrm>
            <a:off x="2567642" y="1411236"/>
            <a:ext cx="908521" cy="1520669"/>
          </a:xfrm>
          <a:prstGeom prst="roundRect">
            <a:avLst>
              <a:gd name="adj" fmla="val 592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07" name="Rectangle 406">
            <a:extLst>
              <a:ext uri="{FF2B5EF4-FFF2-40B4-BE49-F238E27FC236}">
                <a16:creationId xmlns:a16="http://schemas.microsoft.com/office/drawing/2014/main" id="{C3674C6D-9835-4C9E-9D61-F68621119447}"/>
              </a:ext>
            </a:extLst>
          </p:cNvPr>
          <p:cNvSpPr/>
          <p:nvPr/>
        </p:nvSpPr>
        <p:spPr>
          <a:xfrm>
            <a:off x="1769630" y="1009650"/>
            <a:ext cx="280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s-CO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Sequence</a:t>
            </a:r>
            <a:r>
              <a:rPr lang="es-CO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s-CO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to</a:t>
            </a:r>
            <a:r>
              <a:rPr lang="es-CO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Vector </a:t>
            </a:r>
            <a:r>
              <a:rPr lang="es-CO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Prediction</a:t>
            </a:r>
            <a:r>
              <a:rPr lang="es-CO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:</a:t>
            </a: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06BF75F5-46F9-4CA4-B2DC-BB8D7C473E6E}"/>
              </a:ext>
            </a:extLst>
          </p:cNvPr>
          <p:cNvSpPr/>
          <p:nvPr/>
        </p:nvSpPr>
        <p:spPr>
          <a:xfrm>
            <a:off x="5506857" y="1009649"/>
            <a:ext cx="3066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s-CO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Sequence</a:t>
            </a:r>
            <a:r>
              <a:rPr lang="es-CO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s-CO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to</a:t>
            </a:r>
            <a:r>
              <a:rPr lang="es-CO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s-CO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Sequence</a:t>
            </a:r>
            <a:r>
              <a:rPr lang="es-CO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s-CO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Prediction</a:t>
            </a:r>
            <a:r>
              <a:rPr lang="es-CO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:</a:t>
            </a:r>
          </a:p>
        </p:txBody>
      </p:sp>
      <p:sp>
        <p:nvSpPr>
          <p:cNvPr id="410" name="Google Shape;373;p16">
            <a:extLst>
              <a:ext uri="{FF2B5EF4-FFF2-40B4-BE49-F238E27FC236}">
                <a16:creationId xmlns:a16="http://schemas.microsoft.com/office/drawing/2014/main" id="{C021157A-1435-4F7A-B4C8-38334CD1D507}"/>
              </a:ext>
            </a:extLst>
          </p:cNvPr>
          <p:cNvSpPr txBox="1">
            <a:spLocks/>
          </p:cNvSpPr>
          <p:nvPr/>
        </p:nvSpPr>
        <p:spPr>
          <a:xfrm>
            <a:off x="5506857" y="2931903"/>
            <a:ext cx="3191529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-317500">
              <a:buSzPts val="1400"/>
            </a:pPr>
            <a:r>
              <a:rPr lang="en-US" sz="1200" dirty="0">
                <a:latin typeface="Muli" panose="020B0604020202020204" charset="0"/>
              </a:rPr>
              <a:t>Many To Many Model</a:t>
            </a:r>
          </a:p>
          <a:p>
            <a:pPr indent="-317500">
              <a:buSzPts val="1400"/>
            </a:pPr>
            <a:r>
              <a:rPr lang="en-US" sz="1200" dirty="0">
                <a:latin typeface="Muli" panose="020B0604020202020204" charset="0"/>
              </a:rPr>
              <a:t>Encoder-Decoder Architecture</a:t>
            </a:r>
          </a:p>
          <a:p>
            <a:pPr indent="-317500">
              <a:buSzPts val="1400"/>
            </a:pPr>
            <a:r>
              <a:rPr lang="en-US" sz="1200" dirty="0">
                <a:latin typeface="Muli" panose="020B0604020202020204" charset="0"/>
              </a:rPr>
              <a:t>Output Layer = 1 Neuron</a:t>
            </a:r>
          </a:p>
          <a:p>
            <a:pPr marL="139700" indent="0">
              <a:buSzPts val="1400"/>
              <a:buNone/>
            </a:pPr>
            <a:r>
              <a:rPr lang="en-US" sz="1200" dirty="0">
                <a:latin typeface="Muli" panose="020B0604020202020204" charset="0"/>
              </a:rPr>
              <a:t>Tuning:</a:t>
            </a:r>
          </a:p>
          <a:p>
            <a:pPr marL="768350" lvl="1" indent="-171450">
              <a:buSzPts val="1400"/>
            </a:pPr>
            <a:r>
              <a:rPr lang="en-US" sz="1200" dirty="0">
                <a:latin typeface="Muli" panose="020B0604020202020204" charset="0"/>
              </a:rPr>
              <a:t>Batch size</a:t>
            </a:r>
          </a:p>
          <a:p>
            <a:pPr marL="768350" lvl="1" indent="-171450">
              <a:buSzPts val="1400"/>
            </a:pPr>
            <a:r>
              <a:rPr lang="en-US" sz="1200" dirty="0">
                <a:latin typeface="Muli" panose="020B0604020202020204" charset="0"/>
              </a:rPr>
              <a:t>Number of neurons in hidden layers</a:t>
            </a:r>
          </a:p>
          <a:p>
            <a:pPr marL="768350" lvl="1" indent="-171450">
              <a:buSzPts val="1400"/>
            </a:pPr>
            <a:endParaRPr lang="en-US" sz="1200" dirty="0"/>
          </a:p>
        </p:txBody>
      </p:sp>
      <p:sp>
        <p:nvSpPr>
          <p:cNvPr id="411" name="Google Shape;373;p16">
            <a:extLst>
              <a:ext uri="{FF2B5EF4-FFF2-40B4-BE49-F238E27FC236}">
                <a16:creationId xmlns:a16="http://schemas.microsoft.com/office/drawing/2014/main" id="{701EDE5C-F753-4E29-A707-86787D0B3C8B}"/>
              </a:ext>
            </a:extLst>
          </p:cNvPr>
          <p:cNvSpPr txBox="1">
            <a:spLocks/>
          </p:cNvSpPr>
          <p:nvPr/>
        </p:nvSpPr>
        <p:spPr>
          <a:xfrm>
            <a:off x="1690033" y="2864064"/>
            <a:ext cx="3348691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-317500">
              <a:lnSpc>
                <a:spcPct val="150000"/>
              </a:lnSpc>
              <a:buSzPts val="1400"/>
            </a:pPr>
            <a:r>
              <a:rPr lang="en-US" sz="1200" dirty="0">
                <a:latin typeface="Muli" panose="020B0604020202020204" charset="0"/>
              </a:rPr>
              <a:t>Many to One Model</a:t>
            </a:r>
          </a:p>
          <a:p>
            <a:pPr indent="-317500">
              <a:lnSpc>
                <a:spcPct val="150000"/>
              </a:lnSpc>
              <a:spcBef>
                <a:spcPts val="0"/>
              </a:spcBef>
              <a:buSzPts val="1400"/>
            </a:pPr>
            <a:r>
              <a:rPr lang="en-US" sz="1200">
                <a:latin typeface="Muli" panose="020B0604020202020204" charset="0"/>
              </a:rPr>
              <a:t>Stacked LSTM </a:t>
            </a:r>
            <a:r>
              <a:rPr lang="en-US" sz="1200" dirty="0">
                <a:latin typeface="Muli" panose="020B0604020202020204" charset="0"/>
              </a:rPr>
              <a:t>Layers Architecture</a:t>
            </a:r>
          </a:p>
          <a:p>
            <a:pPr indent="-317500">
              <a:lnSpc>
                <a:spcPct val="150000"/>
              </a:lnSpc>
              <a:spcBef>
                <a:spcPts val="0"/>
              </a:spcBef>
              <a:buSzPts val="1400"/>
            </a:pPr>
            <a:r>
              <a:rPr lang="en-US" sz="1200" dirty="0">
                <a:latin typeface="Muli" panose="020B0604020202020204" charset="0"/>
              </a:rPr>
              <a:t>Output Layer = 12 Neurons</a:t>
            </a:r>
          </a:p>
          <a:p>
            <a:pPr marL="139700" indent="0">
              <a:lnSpc>
                <a:spcPct val="150000"/>
              </a:lnSpc>
              <a:spcBef>
                <a:spcPts val="0"/>
              </a:spcBef>
              <a:buSzPts val="1400"/>
              <a:buNone/>
            </a:pPr>
            <a:r>
              <a:rPr lang="en-US" sz="1200" dirty="0">
                <a:latin typeface="Muli" panose="020B0604020202020204" charset="0"/>
              </a:rPr>
              <a:t>Tuning:</a:t>
            </a:r>
          </a:p>
          <a:p>
            <a:pPr marL="768350" lvl="1" indent="-171450">
              <a:buSzPts val="1400"/>
            </a:pPr>
            <a:r>
              <a:rPr lang="en-US" sz="1200" dirty="0">
                <a:latin typeface="Muli" panose="020B0604020202020204" charset="0"/>
              </a:rPr>
              <a:t>Batch size </a:t>
            </a:r>
          </a:p>
          <a:p>
            <a:pPr marL="768350" lvl="1" indent="-171450">
              <a:buSzPts val="1400"/>
            </a:pPr>
            <a:r>
              <a:rPr lang="en-US" sz="1200" dirty="0">
                <a:latin typeface="Muli" panose="020B0604020202020204" charset="0"/>
              </a:rPr>
              <a:t>Number of neurons</a:t>
            </a:r>
          </a:p>
          <a:p>
            <a:pPr marL="768350" lvl="1" indent="-171450">
              <a:buSzPts val="1400"/>
            </a:pPr>
            <a:r>
              <a:rPr lang="en-US" sz="1200" dirty="0">
                <a:latin typeface="Muli" panose="020B0604020202020204" charset="0"/>
              </a:rPr>
              <a:t>Drop out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350</Words>
  <Application>Microsoft Office PowerPoint</Application>
  <PresentationFormat>On-screen Show (16:9)</PresentationFormat>
  <Paragraphs>85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Helvetica Neue</vt:lpstr>
      <vt:lpstr>Wingdings</vt:lpstr>
      <vt:lpstr>Muli</vt:lpstr>
      <vt:lpstr>Nixie One</vt:lpstr>
      <vt:lpstr>Arial</vt:lpstr>
      <vt:lpstr>Ubuntu</vt:lpstr>
      <vt:lpstr>Imogen template</vt:lpstr>
      <vt:lpstr>Deep learning and Social Media in Aim to Cryptocurrency trading</vt:lpstr>
      <vt:lpstr>“Can day-trading in cryptocurrency (Bitcoin) markets be better assessed through a deep learning approach that includes, among others, social media data?”</vt:lpstr>
      <vt:lpstr>Why Bitcoin as trading instrument?</vt:lpstr>
      <vt:lpstr>Why Deep Learning,   in particular LSTM?</vt:lpstr>
      <vt:lpstr>Feature Categories:</vt:lpstr>
      <vt:lpstr>Data Process:</vt:lpstr>
      <vt:lpstr>PowerPoint Presentation</vt:lpstr>
      <vt:lpstr>17.737.519 + 4.770.070= 22.507.589</vt:lpstr>
      <vt:lpstr>PowerPoint Presentation</vt:lpstr>
      <vt:lpstr>Average MAPE results:</vt:lpstr>
      <vt:lpstr>2 Stacked Layers Forecast:</vt:lpstr>
      <vt:lpstr>Conclusions: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Social Media in Aim to cryptocurrency trading</dc:title>
  <dc:creator>Sergio</dc:creator>
  <cp:lastModifiedBy>Sergio Villalobos</cp:lastModifiedBy>
  <cp:revision>48</cp:revision>
  <dcterms:modified xsi:type="dcterms:W3CDTF">2019-10-26T17:31:03Z</dcterms:modified>
</cp:coreProperties>
</file>